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Lst>
  <p:sldSz cx="12192000" cy="6858000"/>
  <p:notesSz cx="6858000" cy="9144000"/>
  <p:custShowLst>
    <p:custShow name="ingenieria e inmobiliaria jlms " id="0">
      <p:sldLst>
        <p:sld r:id="rId3"/>
        <p:sld r:id="rId4"/>
        <p:sld r:id="rId5"/>
        <p:sld r:id="rId6"/>
        <p:sld r:id="rId7"/>
        <p:sld r:id="rId8"/>
        <p:sld r:id="rId9"/>
        <p:sld r:id="rId10"/>
        <p:sld r:id="rId11"/>
      </p:sldLst>
    </p:custShow>
  </p:custShow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64" d="100"/>
          <a:sy n="64" d="100"/>
        </p:scale>
        <p:origin x="978" y="30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5" Type="http://schemas.openxmlformats.org/officeDocument/2006/relationships/tableStyles" Target="tableStyles.xml"/><Relationship Id="rId14" Type="http://schemas.openxmlformats.org/officeDocument/2006/relationships/viewProps" Target="viewProps.xml"/><Relationship Id="rId13" Type="http://schemas.openxmlformats.org/officeDocument/2006/relationships/presProps" Target="presProps.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hasCustomPrompt="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hasCustomPrompt="1"/>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Date Placeholder 4"/>
          <p:cNvSpPr>
            <a:spLocks noGrp="1"/>
          </p:cNvSpPr>
          <p:nvPr>
            <p:ph type="dt" sz="half" idx="10"/>
          </p:nvPr>
        </p:nvSpPr>
        <p:spPr/>
        <p:txBody>
          <a:bodyPr/>
          <a:lstStyle/>
          <a:p>
            <a:fld id="{4509A250-FF31-4206-8172-F9D3106AACB1}"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hasCustomPrompt="1"/>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hasCustomPrompt="1"/>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endParaRPr lang="es-ES" smtClean="0"/>
          </a:p>
        </p:txBody>
      </p:sp>
      <p:sp>
        <p:nvSpPr>
          <p:cNvPr id="10" name="Text Placeholder 3"/>
          <p:cNvSpPr>
            <a:spLocks noGrp="1"/>
          </p:cNvSpPr>
          <p:nvPr>
            <p:ph type="body" sz="half" idx="2" hasCustomPrompt="1"/>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dirty="0"/>
              <a:t>“</a:t>
            </a:r>
            <a:endParaRPr lang="en-US" dirty="0"/>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panose="020B0604020202020204"/>
                <a:ea typeface="+mj-ea"/>
                <a:cs typeface="+mj-cs"/>
              </a:defRPr>
            </a:lvl1pPr>
          </a:lstStyle>
          <a:p>
            <a:pPr lvl="0"/>
            <a:r>
              <a:rPr lang="en-US" dirty="0"/>
              <a:t>”</a:t>
            </a:r>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endParaRPr lang="es-ES" smtClean="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16" name="Text Placeholder 3"/>
          <p:cNvSpPr>
            <a:spLocks noGrp="1"/>
          </p:cNvSpPr>
          <p:nvPr>
            <p:ph type="body" sz="half" idx="15" hasCustomPrompt="1"/>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Text Placeholder 4"/>
          <p:cNvSpPr>
            <a:spLocks noGrp="1"/>
          </p:cNvSpPr>
          <p:nvPr>
            <p:ph type="body" sz="quarter" idx="3" hasCustomPrompt="1"/>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19" name="Text Placeholder 3"/>
          <p:cNvSpPr>
            <a:spLocks noGrp="1"/>
          </p:cNvSpPr>
          <p:nvPr>
            <p:ph type="body" sz="half" idx="16" hasCustomPrompt="1"/>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14" name="Text Placeholder 4"/>
          <p:cNvSpPr>
            <a:spLocks noGrp="1"/>
          </p:cNvSpPr>
          <p:nvPr>
            <p:ph type="body" sz="quarter" idx="13" hasCustomPrompt="1"/>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20" name="Text Placeholder 3"/>
          <p:cNvSpPr>
            <a:spLocks noGrp="1"/>
          </p:cNvSpPr>
          <p:nvPr>
            <p:ph type="body" sz="half" idx="17" hasCustomPrompt="1"/>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hasCustomPrompt="1"/>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Text Placeholder 4"/>
          <p:cNvSpPr>
            <a:spLocks noGrp="1"/>
          </p:cNvSpPr>
          <p:nvPr>
            <p:ph type="body" sz="quarter" idx="3" hasCustomPrompt="1"/>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hasCustomPrompt="1"/>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14" name="Text Placeholder 4"/>
          <p:cNvSpPr>
            <a:spLocks noGrp="1"/>
          </p:cNvSpPr>
          <p:nvPr>
            <p:ph type="body" sz="quarter" idx="13" hasCustomPrompt="1"/>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hasCustomPrompt="1"/>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hasCustomPrompt="1"/>
          </p:nvPr>
        </p:nvSpPr>
        <p:spPr/>
        <p:txBody>
          <a:bodyPr vert="eaVert" anchor="t" anchorCtr="0"/>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hasCustomPrompt="1"/>
          </p:nvPr>
        </p:nvSpPr>
        <p:spPr>
          <a:xfrm>
            <a:off x="652463" y="887414"/>
            <a:ext cx="7423149" cy="5368924"/>
          </a:xfrm>
        </p:spPr>
        <p:txBody>
          <a:bodyPr vert="eaVert"/>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hasCustomPrompt="1"/>
          </p:nvPr>
        </p:nvSpPr>
        <p:spPr/>
        <p:txBody>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endParaRPr lang="es-ES" smtClean="0"/>
          </a:p>
        </p:txBody>
      </p:sp>
      <p:sp>
        <p:nvSpPr>
          <p:cNvPr id="4" name="Date Placeholder 3"/>
          <p:cNvSpPr>
            <a:spLocks noGrp="1"/>
          </p:cNvSpPr>
          <p:nvPr>
            <p:ph type="dt" sz="half" idx="10"/>
          </p:nvPr>
        </p:nvSpPr>
        <p:spPr/>
        <p:txBody>
          <a:bodyPr/>
          <a:lstStyle/>
          <a:p>
            <a:fld id="{9796027F-7875-4030-9381-8BD8C4F21935}" type="datetimeFigureOut">
              <a:rPr lang="en-US" dirty="0"/>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hasCustomPrompt="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Content Placeholder 3"/>
          <p:cNvSpPr>
            <a:spLocks noGrp="1"/>
          </p:cNvSpPr>
          <p:nvPr>
            <p:ph sz="half" idx="2" hasCustomPrompt="1"/>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hasCustomPrompt="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4" name="Content Placeholder 3"/>
          <p:cNvSpPr>
            <a:spLocks noGrp="1"/>
          </p:cNvSpPr>
          <p:nvPr>
            <p:ph sz="half" idx="2" hasCustomPrompt="1"/>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5" name="Text Placeholder 4"/>
          <p:cNvSpPr>
            <a:spLocks noGrp="1"/>
          </p:cNvSpPr>
          <p:nvPr>
            <p:ph type="body" sz="quarter" idx="3" hasCustomPrompt="1"/>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endParaRPr lang="es-ES" smtClean="0"/>
          </a:p>
        </p:txBody>
      </p:sp>
      <p:sp>
        <p:nvSpPr>
          <p:cNvPr id="6" name="Content Placeholder 5"/>
          <p:cNvSpPr>
            <a:spLocks noGrp="1"/>
          </p:cNvSpPr>
          <p:nvPr>
            <p:ph sz="quarter" idx="4" hasCustomPrompt="1"/>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hasCustomPrompt="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Text Placeholder 3"/>
          <p:cNvSpPr>
            <a:spLocks noGrp="1"/>
          </p:cNvSpPr>
          <p:nvPr>
            <p:ph type="body" sz="half" idx="2" hasCustomPrompt="1"/>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7" name="Date Placeholder 4"/>
          <p:cNvSpPr>
            <a:spLocks noGrp="1"/>
          </p:cNvSpPr>
          <p:nvPr>
            <p:ph type="dt" sz="half" idx="10"/>
          </p:nvPr>
        </p:nvSpPr>
        <p:spPr/>
        <p:txBody>
          <a:bodyPr/>
          <a:lstStyle/>
          <a:p>
            <a:fld id="{4509A250-FF31-4206-8172-F9D3106AACB1}" type="datetimeFigureOut">
              <a:rPr lang="en-US" dirty="0"/>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hasCustomPrompt="1"/>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endParaRPr lang="es-ES" smtClean="0"/>
          </a:p>
        </p:txBody>
      </p:sp>
      <p:sp>
        <p:nvSpPr>
          <p:cNvPr id="5" name="Date Placeholder 4"/>
          <p:cNvSpPr>
            <a:spLocks noGrp="1"/>
          </p:cNvSpPr>
          <p:nvPr>
            <p:ph type="dt" sz="half" idx="10"/>
          </p:nvPr>
        </p:nvSpPr>
        <p:spPr/>
        <p:txBody>
          <a:bodyPr/>
          <a:lstStyle/>
          <a:p>
            <a:fld id="{4509A250-FF31-4206-8172-F9D3106AACB1}" type="datetimeFigureOut">
              <a:rPr lang="en-US" dirty="0"/>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fld>
            <a:endParaRPr lang="en-US" dirty="0"/>
          </a:p>
        </p:txBody>
      </p:sp>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4.png"/><Relationship Id="rId20" Type="http://schemas.openxmlformats.org/officeDocument/2006/relationships/image" Target="../media/image3.png"/><Relationship Id="rId2" Type="http://schemas.openxmlformats.org/officeDocument/2006/relationships/slideLayout" Target="../slideLayouts/slideLayout2.xml"/><Relationship Id="rId19" Type="http://schemas.openxmlformats.org/officeDocument/2006/relationships/image" Target="../media/image2.png"/><Relationship Id="rId18" Type="http://schemas.openxmlformats.org/officeDocument/2006/relationships/image" Target="../media/image1.png"/><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8">
            <a:extLst>
              <a:ext uri="{28A0092B-C50C-407E-A947-70E740481C1C}">
                <a14:useLocalDpi xmlns:a14="http://schemas.microsoft.com/office/drawing/2010/main" val="0"/>
              </a:ext>
            </a:extLst>
          </a:blip>
          <a:srcRect l="3613"/>
          <a:stretch>
            <a:fillRect/>
          </a:stretch>
        </p:blipFill>
        <p:spPr>
          <a:xfrm>
            <a:off x="0" y="2669685"/>
            <a:ext cx="4037012" cy="4188315"/>
          </a:xfrm>
          <a:prstGeom prst="rect">
            <a:avLst/>
          </a:prstGeom>
        </p:spPr>
      </p:pic>
      <p:pic>
        <p:nvPicPr>
          <p:cNvPr id="7" name="Picture 6"/>
          <p:cNvPicPr>
            <a:picLocks noChangeAspect="1"/>
          </p:cNvPicPr>
          <p:nvPr/>
        </p:nvPicPr>
        <p:blipFill rotWithShape="1">
          <a:blip r:embed="rId19">
            <a:extLst>
              <a:ext uri="{28A0092B-C50C-407E-A947-70E740481C1C}">
                <a14:useLocalDpi xmlns:a14="http://schemas.microsoft.com/office/drawing/2010/main" val="0"/>
              </a:ext>
            </a:extLst>
          </a:blip>
          <a:srcRect l="35640"/>
          <a:stretch>
            <a:fillRect/>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0">
            <a:extLst>
              <a:ext uri="{28A0092B-C50C-407E-A947-70E740481C1C}">
                <a14:useLocalDpi xmlns:a14="http://schemas.microsoft.com/office/drawing/2010/main" val="0"/>
              </a:ext>
            </a:extLst>
          </a:blip>
          <a:srcRect t="28813"/>
          <a:stretch>
            <a:fillRect/>
          </a:stretch>
        </p:blipFill>
        <p:spPr>
          <a:xfrm>
            <a:off x="7999412" y="0"/>
            <a:ext cx="1603387" cy="1141407"/>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a:fillRect/>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endParaRPr lang="es-ES" smtClean="0"/>
          </a:p>
          <a:p>
            <a:pPr lvl="1"/>
            <a:r>
              <a:rPr lang="es-ES" smtClean="0"/>
              <a:t>Segundo nivel</a:t>
            </a:r>
            <a:endParaRPr lang="es-ES" smtClean="0"/>
          </a:p>
          <a:p>
            <a:pPr lvl="2"/>
            <a:r>
              <a:rPr lang="es-ES" smtClean="0"/>
              <a:t>Tercer nivel</a:t>
            </a:r>
            <a:endParaRPr lang="es-ES" smtClean="0"/>
          </a:p>
          <a:p>
            <a:pPr lvl="3"/>
            <a:r>
              <a:rPr lang="es-ES" smtClean="0"/>
              <a:t>Cuarto nivel</a:t>
            </a:r>
            <a:endParaRPr lang="es-ES" smtClean="0"/>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5pPr>
      <a:lvl6pPr marL="250571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panose="05040102010807070707"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media" Target="file:///C:\Users\Usuario\Documents\Plantillas%20personalizadas%20de%20Office\01-All%20Falls%20Down.mp3" TargetMode="External"/><Relationship Id="rId3" Type="http://schemas.openxmlformats.org/officeDocument/2006/relationships/audio" Target="file:///C:\Users\Usuario\Documents\Plantillas%20personalizadas%20de%20Office\01-All%20Falls%20Down.mp3" TargetMode="External"/><Relationship Id="rId2" Type="http://schemas.openxmlformats.org/officeDocument/2006/relationships/image" Target="../media/image7.jpeg"/><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image" Target="../media/image15.jpeg"/><Relationship Id="rId4" Type="http://schemas.openxmlformats.org/officeDocument/2006/relationships/image" Target="../media/image16.jpeg"/><Relationship Id="rId3" Type="http://schemas.openxmlformats.org/officeDocument/2006/relationships/image" Target="../media/image8.png"/><Relationship Id="rId2" Type="http://schemas.microsoft.com/office/2007/relationships/media" Target="../media/media1.mp3"/><Relationship Id="rId1" Type="http://schemas.openxmlformats.org/officeDocument/2006/relationships/audio" Target="../media/media1.mp3"/></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9.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4.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8.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6.jpeg"/><Relationship Id="rId1"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8.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media" Target="../media/media1.mp3"/><Relationship Id="rId4" Type="http://schemas.openxmlformats.org/officeDocument/2006/relationships/audio" Target="../media/media1.mp3"/><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8.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25.jpeg"/><Relationship Id="rId1"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5065" y="625475"/>
            <a:ext cx="7125970" cy="3956050"/>
          </a:xfrm>
        </p:spPr>
        <p:txBody>
          <a:bodyPr/>
          <a:lstStyle/>
          <a:p>
            <a:r>
              <a:rPr lang="es-CO" sz="6600" b="1">
                <a:solidFill>
                  <a:srgbClr val="00B0F0"/>
                </a:solidFill>
              </a:rPr>
              <a:t>CONSTRUCTURA INGENIERIA E INMOBOLIARIA JLMS S.A.S</a:t>
            </a:r>
            <a:endParaRPr lang="es-CO" sz="6600" b="1">
              <a:solidFill>
                <a:srgbClr val="00B0F0"/>
              </a:solidFill>
            </a:endParaRPr>
          </a:p>
        </p:txBody>
      </p:sp>
      <p:sp>
        <p:nvSpPr>
          <p:cNvPr id="3" name="Subtítulo 2"/>
          <p:cNvSpPr>
            <a:spLocks noGrp="1"/>
          </p:cNvSpPr>
          <p:nvPr>
            <p:ph type="subTitle" idx="1"/>
          </p:nvPr>
        </p:nvSpPr>
        <p:spPr>
          <a:xfrm>
            <a:off x="1155065" y="4777105"/>
            <a:ext cx="7098665" cy="1325880"/>
          </a:xfrm>
          <a:solidFill>
            <a:schemeClr val="tx1">
              <a:lumMod val="85000"/>
            </a:schemeClr>
          </a:solidFill>
        </p:spPr>
        <p:txBody>
          <a:bodyPr>
            <a:normAutofit fontScale="90000"/>
          </a:bodyPr>
          <a:lstStyle/>
          <a:p>
            <a:r>
              <a:rPr lang="es-CO">
                <a:solidFill>
                  <a:srgbClr val="0070C0"/>
                </a:solidFill>
              </a:rPr>
              <a:t>nit : 901167652-8 </a:t>
            </a:r>
            <a:endParaRPr lang="es-CO">
              <a:solidFill>
                <a:srgbClr val="0070C0"/>
              </a:solidFill>
            </a:endParaRPr>
          </a:p>
          <a:p>
            <a:r>
              <a:rPr lang="es-CO">
                <a:solidFill>
                  <a:srgbClr val="0070C0"/>
                </a:solidFill>
              </a:rPr>
              <a:t>INFORMACION : 302</a:t>
            </a:r>
            <a:r>
              <a:rPr lang="es-CO">
                <a:solidFill>
                  <a:srgbClr val="0070C0"/>
                </a:solidFill>
                <a:sym typeface="+mn-ea"/>
              </a:rPr>
              <a:t> </a:t>
            </a:r>
            <a:r>
              <a:rPr lang="es-CO">
                <a:solidFill>
                  <a:srgbClr val="0070C0"/>
                </a:solidFill>
              </a:rPr>
              <a:t>4267757</a:t>
            </a:r>
            <a:endParaRPr lang="es-CO">
              <a:solidFill>
                <a:srgbClr val="0070C0"/>
              </a:solidFill>
            </a:endParaRPr>
          </a:p>
          <a:p>
            <a:r>
              <a:rPr lang="es-CO">
                <a:solidFill>
                  <a:srgbClr val="0070C0"/>
                </a:solidFill>
              </a:rPr>
              <a:t>http://cms.andres-ayala-gallego.webnode.com.co</a:t>
            </a:r>
            <a:endParaRPr lang="es-CO">
              <a:solidFill>
                <a:srgbClr val="0070C0"/>
              </a:solidFill>
            </a:endParaRPr>
          </a:p>
        </p:txBody>
      </p:sp>
      <p:pic>
        <p:nvPicPr>
          <p:cNvPr id="5" name="Imagen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81035" y="1447800"/>
            <a:ext cx="3442335" cy="4105275"/>
          </a:xfrm>
          <a:prstGeom prst="rect">
            <a:avLst/>
          </a:prstGeom>
        </p:spPr>
      </p:pic>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6857" y="4863739"/>
            <a:ext cx="1231273" cy="689513"/>
          </a:xfrm>
          <a:prstGeom prst="rect">
            <a:avLst/>
          </a:prstGeom>
        </p:spPr>
      </p:pic>
      <p:pic>
        <p:nvPicPr>
          <p:cNvPr id="6" name="01-All Falls Down">
            <a:hlinkClick r:id="" action="ppaction://media"/>
          </p:cNvPr>
          <p:cNvPicPr/>
          <p:nvPr>
            <a:audioFile r:link="rId3"/>
            <p:extLst>
              <p:ext uri="{DAA4B4D4-6D71-4841-9C94-3DE7FCFB9230}">
                <p14:media xmlns:p14="http://schemas.microsoft.com/office/powerpoint/2010/main" r:link="rId4"/>
              </p:ext>
            </p:extLst>
          </p:nvPr>
        </p:nvPicPr>
        <p:blipFill>
          <a:blip r:embed="rId5"/>
          <a:stretch>
            <a:fillRect/>
          </a:stretch>
        </p:blipFill>
        <p:spPr>
          <a:xfrm>
            <a:off x="120650" y="6350"/>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repeatCount="indefinite" fill="remove" display="1">
                  <p:stCondLst>
                    <p:cond delay="indefinite"/>
                  </p:stCondLst>
                  <p:endCondLst>
                    <p:cond evt="onNext">
                      <p:tgtEl>
                        <p:sldTgt/>
                      </p:tgtEl>
                    </p:cond>
                    <p:cond evt="onPrev">
                      <p:tgtEl>
                        <p:sldTgt/>
                      </p:tgtEl>
                    </p:cond>
                    <p:cond evt="onStopAudio">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Marcador de posición de contenido 2"/>
          <p:cNvSpPr>
            <a:spLocks noGrp="1"/>
          </p:cNvSpPr>
          <p:nvPr>
            <p:ph sz="half" idx="1"/>
          </p:nvPr>
        </p:nvSpPr>
        <p:spPr>
          <a:xfrm>
            <a:off x="287020" y="126365"/>
            <a:ext cx="9763760" cy="1965960"/>
          </a:xfrm>
          <a:solidFill>
            <a:schemeClr val="tx1">
              <a:lumMod val="65000"/>
            </a:schemeClr>
          </a:solidFill>
        </p:spPr>
        <p:txBody>
          <a:bodyPr>
            <a:normAutofit/>
          </a:bodyPr>
          <a:p>
            <a:r>
              <a:rPr lang="es-CO" altLang="es-ES" b="1">
                <a:solidFill>
                  <a:srgbClr val="0070C0"/>
                </a:solidFill>
              </a:rPr>
              <a:t>Un </a:t>
            </a:r>
            <a:r>
              <a:rPr lang="es-ES" altLang="en-US" b="1">
                <a:solidFill>
                  <a:srgbClr val="0070C0"/>
                </a:solidFill>
              </a:rPr>
              <a:t>Grupo </a:t>
            </a:r>
            <a:r>
              <a:rPr lang="es-CO" altLang="es-ES" b="1">
                <a:solidFill>
                  <a:srgbClr val="0070C0"/>
                </a:solidFill>
              </a:rPr>
              <a:t>de</a:t>
            </a:r>
            <a:r>
              <a:rPr lang="es-ES" altLang="en-US" b="1">
                <a:solidFill>
                  <a:srgbClr val="0070C0"/>
                </a:solidFill>
              </a:rPr>
              <a:t> especial</a:t>
            </a:r>
            <a:r>
              <a:rPr lang="es-CO" altLang="es-ES" b="1">
                <a:solidFill>
                  <a:srgbClr val="0070C0"/>
                </a:solidFill>
              </a:rPr>
              <a:t>istas</a:t>
            </a:r>
            <a:r>
              <a:rPr lang="es-ES" altLang="en-US" b="1">
                <a:solidFill>
                  <a:srgbClr val="0070C0"/>
                </a:solidFill>
              </a:rPr>
              <a:t> </a:t>
            </a:r>
            <a:r>
              <a:rPr lang="es-CO" altLang="es-ES" b="1">
                <a:solidFill>
                  <a:srgbClr val="0070C0"/>
                </a:solidFill>
              </a:rPr>
              <a:t>profesionales</a:t>
            </a:r>
            <a:r>
              <a:rPr lang="es-ES" altLang="en-US" b="1">
                <a:solidFill>
                  <a:srgbClr val="0070C0"/>
                </a:solidFill>
              </a:rPr>
              <a:t> para CONSTRU</a:t>
            </a:r>
            <a:r>
              <a:rPr lang="es-CO" altLang="es-ES" b="1">
                <a:solidFill>
                  <a:srgbClr val="0070C0"/>
                </a:solidFill>
              </a:rPr>
              <a:t>IR,</a:t>
            </a:r>
            <a:endParaRPr lang="es-CO" altLang="es-ES" b="1">
              <a:solidFill>
                <a:srgbClr val="0070C0"/>
              </a:solidFill>
            </a:endParaRPr>
          </a:p>
          <a:p>
            <a:r>
              <a:rPr lang="es-ES" altLang="en-US" b="1">
                <a:solidFill>
                  <a:srgbClr val="0070C0"/>
                </a:solidFill>
              </a:rPr>
              <a:t>(</a:t>
            </a:r>
            <a:r>
              <a:rPr lang="es-CO" altLang="es-ES" b="1">
                <a:solidFill>
                  <a:srgbClr val="0070C0"/>
                </a:solidFill>
              </a:rPr>
              <a:t>Colombia E Extrajeros</a:t>
            </a:r>
            <a:r>
              <a:rPr lang="es-ES" altLang="en-US" b="1">
                <a:solidFill>
                  <a:srgbClr val="0070C0"/>
                </a:solidFill>
              </a:rPr>
              <a:t>), Arquitectos, Ingenieros Constructores, Constructores Civiles, Constructores en Arquitectura e Ingeniería, </a:t>
            </a:r>
            <a:r>
              <a:rPr lang="es-CO" altLang="es-ES" b="1">
                <a:solidFill>
                  <a:srgbClr val="0070C0"/>
                </a:solidFill>
              </a:rPr>
              <a:t>Entre</a:t>
            </a:r>
            <a:r>
              <a:rPr lang="es-ES" altLang="en-US" b="1">
                <a:solidFill>
                  <a:srgbClr val="0070C0"/>
                </a:solidFill>
              </a:rPr>
              <a:t> otros afines que se </a:t>
            </a:r>
            <a:r>
              <a:rPr lang="es-CO" altLang="es-ES" b="1">
                <a:solidFill>
                  <a:srgbClr val="0070C0"/>
                </a:solidFill>
              </a:rPr>
              <a:t>dedican</a:t>
            </a:r>
            <a:r>
              <a:rPr lang="es-ES" altLang="en-US" b="1">
                <a:solidFill>
                  <a:srgbClr val="0070C0"/>
                </a:solidFill>
              </a:rPr>
              <a:t> </a:t>
            </a:r>
            <a:r>
              <a:rPr lang="es-CO" altLang="es-ES" b="1">
                <a:solidFill>
                  <a:srgbClr val="0070C0"/>
                </a:solidFill>
              </a:rPr>
              <a:t>para </a:t>
            </a:r>
            <a:r>
              <a:rPr lang="es-ES" altLang="en-US" b="1">
                <a:solidFill>
                  <a:srgbClr val="0070C0"/>
                </a:solidFill>
              </a:rPr>
              <a:t> hacer </a:t>
            </a:r>
            <a:r>
              <a:rPr lang="es-CO" altLang="es-ES" b="1">
                <a:solidFill>
                  <a:srgbClr val="0070C0"/>
                </a:solidFill>
              </a:rPr>
              <a:t>un mejor vivir</a:t>
            </a:r>
            <a:r>
              <a:rPr lang="es-ES" altLang="en-US" b="1">
                <a:solidFill>
                  <a:srgbClr val="0070C0"/>
                </a:solidFill>
              </a:rPr>
              <a:t>, el administrar, gerenciar y supervisar las obras y los proyectos edificatorios y civiles en general.</a:t>
            </a:r>
            <a:endParaRPr lang="es-ES" altLang="en-US" b="1">
              <a:solidFill>
                <a:srgbClr val="0070C0"/>
              </a:solidFill>
            </a:endParaRPr>
          </a:p>
        </p:txBody>
      </p:sp>
      <p:pic>
        <p:nvPicPr>
          <p:cNvPr id="4" name="01-All Falls Down">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10575290" y="1472565"/>
            <a:ext cx="619125" cy="619125"/>
          </a:xfrm>
          <a:prstGeom prst="rect">
            <a:avLst/>
          </a:prstGeom>
        </p:spPr>
      </p:pic>
      <p:pic>
        <p:nvPicPr>
          <p:cNvPr id="5" name="Marcador de posición de contenido 4" descr="EDIFICIO SHALY¨S"/>
          <p:cNvPicPr>
            <a:picLocks noChangeAspect="1"/>
          </p:cNvPicPr>
          <p:nvPr>
            <p:ph sz="half" idx="2"/>
          </p:nvPr>
        </p:nvPicPr>
        <p:blipFill>
          <a:blip r:embed="rId4"/>
          <a:stretch>
            <a:fillRect/>
          </a:stretch>
        </p:blipFill>
        <p:spPr>
          <a:xfrm>
            <a:off x="5247005" y="2239645"/>
            <a:ext cx="4803775" cy="4576445"/>
          </a:xfrm>
          <a:prstGeom prst="rect">
            <a:avLst/>
          </a:prstGeom>
        </p:spPr>
      </p:pic>
      <p:pic>
        <p:nvPicPr>
          <p:cNvPr id="7" name="Marcador de contenido 3"/>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287020" y="2239645"/>
            <a:ext cx="4672965" cy="457644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39" advClick="0" advTm="4000">
        <p:blinds dir="vert"/>
      </p:transition>
    </mc:Choice>
    <mc:Fallback>
      <p:transition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000" numSld="1">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963958"/>
          </a:xfrm>
        </p:spPr>
        <p:txBody>
          <a:bodyPr/>
          <a:lstStyle/>
          <a:p>
            <a:br>
              <a:rPr lang="es-CO" dirty="0" smtClean="0">
                <a:solidFill>
                  <a:srgbClr val="00B0F0"/>
                </a:solidFill>
              </a:rPr>
            </a:br>
            <a:endParaRPr lang="es-CO" dirty="0">
              <a:solidFill>
                <a:srgbClr val="00B0F0"/>
              </a:solidFill>
            </a:endParaRPr>
          </a:p>
        </p:txBody>
      </p:sp>
      <p:sp>
        <p:nvSpPr>
          <p:cNvPr id="3" name="Marcador de contenido 2"/>
          <p:cNvSpPr>
            <a:spLocks noGrp="1"/>
          </p:cNvSpPr>
          <p:nvPr>
            <p:ph idx="1"/>
          </p:nvPr>
        </p:nvSpPr>
        <p:spPr>
          <a:xfrm>
            <a:off x="412759" y="1973204"/>
            <a:ext cx="9637729" cy="3850783"/>
          </a:xfrm>
          <a:solidFill>
            <a:schemeClr val="tx1">
              <a:lumMod val="65000"/>
            </a:schemeClr>
          </a:solidFill>
        </p:spPr>
        <p:txBody>
          <a:bodyPr/>
          <a:lstStyle/>
          <a:p>
            <a:r>
              <a:rPr lang="es-CO" sz="2400" b="1" dirty="0" smtClean="0">
                <a:solidFill>
                  <a:srgbClr val="0070C0"/>
                </a:solidFill>
              </a:rPr>
              <a:t>“INGENIERÍA </a:t>
            </a:r>
            <a:r>
              <a:rPr lang="es-CO" sz="2400" b="1" dirty="0">
                <a:solidFill>
                  <a:srgbClr val="0070C0"/>
                </a:solidFill>
              </a:rPr>
              <a:t>E INMOBILIARIA", es una empresa dedicada desde hace 20 años a la planificación, el diseño, la construcción y la administración de obras de infraestructura. </a:t>
            </a:r>
            <a:endParaRPr lang="es-CO" sz="2400" b="1" dirty="0">
              <a:solidFill>
                <a:srgbClr val="0070C0"/>
              </a:solidFill>
            </a:endParaRPr>
          </a:p>
          <a:p>
            <a:r>
              <a:rPr lang="es-CO" sz="2400" b="1" dirty="0">
                <a:solidFill>
                  <a:srgbClr val="0070C0"/>
                </a:solidFill>
              </a:rPr>
              <a:t>Teniendo en cuenta el conocimiento en ésta área de nuestro personal altamente calificado, ofrecemos como empresa nuestra experiencia y nuestros logros obtenidos en el ambiente diseñado desde la Ingeniería Civil, la cual nos ha permitido obtener una labor eficiente en nuestros proyectos enfocados en las siguientes áreas</a:t>
            </a:r>
            <a:r>
              <a:rPr lang="es-CO" sz="2400" b="1" dirty="0" smtClean="0">
                <a:solidFill>
                  <a:srgbClr val="0070C0"/>
                </a:solidFill>
              </a:rPr>
              <a:t>:</a:t>
            </a:r>
            <a:r>
              <a:rPr lang="es-CO" sz="2400" dirty="0" smtClean="0">
                <a:solidFill>
                  <a:srgbClr val="0070C0"/>
                </a:solidFill>
              </a:rPr>
              <a:t> </a:t>
            </a:r>
            <a:endParaRPr lang="es-CO" sz="2400" dirty="0" smtClean="0">
              <a:solidFill>
                <a:srgbClr val="0070C0"/>
              </a:solidFill>
            </a:endParaRPr>
          </a:p>
        </p:txBody>
      </p:sp>
      <p:pic>
        <p:nvPicPr>
          <p:cNvPr id="6" name="Imagen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670300" y="164759"/>
            <a:ext cx="3467100" cy="1539875"/>
          </a:xfrm>
          <a:prstGeom prst="rect">
            <a:avLst/>
          </a:prstGeom>
        </p:spPr>
      </p:pic>
      <p:pic>
        <p:nvPicPr>
          <p:cNvPr id="4" name="01-All Falls Down">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301625" y="16446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29" advClick="0" advTm="4000">
        <p:blinds dir="vert"/>
      </p:transition>
    </mc:Choice>
    <mc:Fallback>
      <p:transition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2020026"/>
          </a:xfrm>
          <a:solidFill>
            <a:schemeClr val="tx1">
              <a:lumMod val="65000"/>
            </a:schemeClr>
          </a:solidFill>
        </p:spPr>
        <p:txBody>
          <a:bodyPr/>
          <a:lstStyle/>
          <a:p>
            <a:r>
              <a:rPr lang="es-CO" sz="1800" b="1" dirty="0">
                <a:solidFill>
                  <a:srgbClr val="0070C0"/>
                </a:solidFill>
              </a:rPr>
              <a:t>*Obras civiles a nivel Nacional e Internacional.</a:t>
            </a:r>
            <a:br>
              <a:rPr lang="es-CO" sz="1800" b="1" dirty="0">
                <a:solidFill>
                  <a:srgbClr val="0070C0"/>
                </a:solidFill>
              </a:rPr>
            </a:br>
            <a:r>
              <a:rPr lang="es-CO" sz="1800" b="1" dirty="0">
                <a:solidFill>
                  <a:srgbClr val="0070C0"/>
                </a:solidFill>
              </a:rPr>
              <a:t>*Construcciones metal mecánicas.</a:t>
            </a:r>
            <a:br>
              <a:rPr lang="es-CO" sz="1800" b="1" dirty="0">
                <a:solidFill>
                  <a:srgbClr val="0070C0"/>
                </a:solidFill>
              </a:rPr>
            </a:br>
            <a:r>
              <a:rPr lang="es-CO" sz="1800" b="1" dirty="0">
                <a:solidFill>
                  <a:srgbClr val="0070C0"/>
                </a:solidFill>
              </a:rPr>
              <a:t>*Trabajos arquitectónicos.</a:t>
            </a:r>
            <a:br>
              <a:rPr lang="es-CO" sz="1800" b="1" dirty="0">
                <a:solidFill>
                  <a:srgbClr val="0070C0"/>
                </a:solidFill>
              </a:rPr>
            </a:br>
            <a:r>
              <a:rPr lang="es-CO" sz="1800" b="1" dirty="0">
                <a:solidFill>
                  <a:srgbClr val="0070C0"/>
                </a:solidFill>
              </a:rPr>
              <a:t>*Mantenimiento industrial.</a:t>
            </a:r>
            <a:br>
              <a:rPr lang="es-CO" sz="1800" b="1" dirty="0">
                <a:solidFill>
                  <a:srgbClr val="0070C0"/>
                </a:solidFill>
              </a:rPr>
            </a:br>
            <a:r>
              <a:rPr lang="es-CO" sz="1800" b="1" dirty="0">
                <a:solidFill>
                  <a:srgbClr val="0070C0"/>
                </a:solidFill>
              </a:rPr>
              <a:t>*Sistemas de almacenamiento. </a:t>
            </a:r>
            <a:br>
              <a:rPr lang="es-CO" sz="1800" b="1" dirty="0">
                <a:solidFill>
                  <a:srgbClr val="0070C0"/>
                </a:solidFill>
              </a:rPr>
            </a:br>
            <a:r>
              <a:rPr lang="es-CO" sz="1800" b="1" dirty="0">
                <a:solidFill>
                  <a:srgbClr val="0070C0"/>
                </a:solidFill>
              </a:rPr>
              <a:t>*Obras complementarias.</a:t>
            </a:r>
            <a:br>
              <a:rPr lang="es-CO" sz="1800" b="1" dirty="0">
                <a:solidFill>
                  <a:srgbClr val="0070C0"/>
                </a:solidFill>
              </a:rPr>
            </a:br>
            <a:r>
              <a:rPr lang="es-CO" sz="1800" b="1" dirty="0">
                <a:solidFill>
                  <a:srgbClr val="0070C0"/>
                </a:solidFill>
              </a:rPr>
              <a:t>* </a:t>
            </a:r>
            <a:r>
              <a:rPr lang="es-CO" sz="1800" b="1" dirty="0" smtClean="0">
                <a:solidFill>
                  <a:srgbClr val="0070C0"/>
                </a:solidFill>
              </a:rPr>
              <a:t>Interventoría </a:t>
            </a:r>
            <a:r>
              <a:rPr lang="es-CO" sz="1800" b="1" dirty="0">
                <a:solidFill>
                  <a:srgbClr val="0070C0"/>
                </a:solidFill>
              </a:rPr>
              <a:t>civiles.</a:t>
            </a:r>
            <a:endParaRPr lang="es-CO" sz="1800" b="1" dirty="0">
              <a:solidFill>
                <a:srgbClr val="0070C0"/>
              </a:solidFill>
            </a:endParaRPr>
          </a:p>
        </p:txBody>
      </p:sp>
      <p:pic>
        <p:nvPicPr>
          <p:cNvPr id="4" name="Marcador de contenido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5994400" y="591193"/>
            <a:ext cx="4056434" cy="1743075"/>
          </a:xfrm>
        </p:spPr>
      </p:pic>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237" y="3068637"/>
            <a:ext cx="3217863" cy="3598863"/>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400" y="3068636"/>
            <a:ext cx="6870700" cy="3598863"/>
          </a:xfrm>
          <a:prstGeom prst="rect">
            <a:avLst/>
          </a:prstGeom>
        </p:spPr>
      </p:pic>
      <p:pic>
        <p:nvPicPr>
          <p:cNvPr id="3" name="01-All Falls Down">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1421110" y="142875"/>
            <a:ext cx="619125" cy="6191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400" advClick="0" advTm="4000">
        <p:blinds dir="vert"/>
      </p:transition>
    </mc:Choice>
    <mc:Fallback>
      <p:transition advClick="0" advTm="4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CO" dirty="0"/>
            </a:br>
            <a:endParaRPr lang="es-CO" dirty="0"/>
          </a:p>
        </p:txBody>
      </p:sp>
      <p:sp>
        <p:nvSpPr>
          <p:cNvPr id="3" name="Marcador de contenido 2"/>
          <p:cNvSpPr>
            <a:spLocks noGrp="1"/>
          </p:cNvSpPr>
          <p:nvPr>
            <p:ph idx="1"/>
          </p:nvPr>
        </p:nvSpPr>
        <p:spPr>
          <a:xfrm>
            <a:off x="1103312" y="2052919"/>
            <a:ext cx="8946541" cy="3027082"/>
          </a:xfrm>
          <a:solidFill>
            <a:schemeClr val="tx1">
              <a:lumMod val="65000"/>
            </a:schemeClr>
          </a:solidFill>
        </p:spPr>
        <p:txBody>
          <a:bodyPr/>
          <a:lstStyle/>
          <a:p>
            <a:endParaRPr lang="es-CO" dirty="0"/>
          </a:p>
          <a:p>
            <a:r>
              <a:rPr lang="es-CO" b="1" dirty="0">
                <a:solidFill>
                  <a:srgbClr val="0070C0"/>
                </a:solidFill>
              </a:rPr>
              <a:t>Nuestro compromiso es ofrecer, programar y ejecutar Proyectos de Ingeniería a través de los procesos modernos con proyección social comprometidos con el futuro de un país, teniendo en cuenta que el espacio de la construcción nos permite brindar alternativas que mejoran el bienestar de una comunidad; al igual que desarrollar nuevos proyectos y aplicar metodologías y herramientas de ingeniería para responder a las necesidades del sector productivo.</a:t>
            </a:r>
            <a:endParaRPr lang="es-CO" b="1" dirty="0">
              <a:solidFill>
                <a:srgbClr val="0070C0"/>
              </a:solidFill>
            </a:endParaRPr>
          </a:p>
        </p:txBody>
      </p:sp>
      <p:pic>
        <p:nvPicPr>
          <p:cNvPr id="4" name="Imagen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92500" y="81280"/>
            <a:ext cx="3418840" cy="1944370"/>
          </a:xfrm>
          <a:prstGeom prst="rect">
            <a:avLst/>
          </a:prstGeom>
        </p:spPr>
      </p:pic>
      <p:pic>
        <p:nvPicPr>
          <p:cNvPr id="5" name="01-All Falls Down">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241300" y="81280"/>
            <a:ext cx="619125" cy="619125"/>
          </a:xfrm>
          <a:prstGeom prst="rect">
            <a:avLst/>
          </a:prstGeom>
        </p:spPr>
      </p:pic>
    </p:spTree>
  </p:cSld>
  <p:clrMapOvr>
    <a:masterClrMapping/>
  </p:clrMapOvr>
  <p:transition advClick="0" advTm="4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95" y="452755"/>
            <a:ext cx="7736205" cy="1848485"/>
          </a:xfrm>
          <a:solidFill>
            <a:schemeClr val="tx1">
              <a:lumMod val="65000"/>
            </a:schemeClr>
          </a:solidFill>
        </p:spPr>
        <p:txBody>
          <a:bodyPr/>
          <a:lstStyle/>
          <a:p>
            <a:r>
              <a:rPr lang="es-CO" sz="1800" b="1" dirty="0">
                <a:solidFill>
                  <a:srgbClr val="0070C0"/>
                </a:solidFill>
              </a:rPr>
              <a:t>Nuestra formación integral y destreza básica como empresa, nos permite desarrollar un potencial individual para ser competitivos en el ámbito regional, Nacional e Internacional.</a:t>
            </a:r>
            <a:br>
              <a:rPr lang="es-CO" sz="1800" b="1" dirty="0">
                <a:solidFill>
                  <a:srgbClr val="0070C0"/>
                </a:solidFill>
              </a:rPr>
            </a:br>
            <a:br>
              <a:rPr lang="es-CO" sz="1800" b="1" dirty="0">
                <a:solidFill>
                  <a:srgbClr val="0070C0"/>
                </a:solidFill>
              </a:rPr>
            </a:br>
            <a:r>
              <a:rPr lang="es-CO" sz="1800" b="1" dirty="0">
                <a:solidFill>
                  <a:srgbClr val="0070C0"/>
                </a:solidFill>
              </a:rPr>
              <a:t>"Crear y construir para un mejor </a:t>
            </a:r>
            <a:r>
              <a:rPr lang="es-CO" sz="1800" b="1" dirty="0" smtClean="0">
                <a:solidFill>
                  <a:srgbClr val="0070C0"/>
                </a:solidFill>
              </a:rPr>
              <a:t>vivir“</a:t>
            </a:r>
            <a:br>
              <a:rPr lang="es-CO" sz="1100" dirty="0" smtClean="0"/>
            </a:br>
            <a:endParaRPr lang="es-CO" sz="1100" dirty="0"/>
          </a:p>
        </p:txBody>
      </p:sp>
      <p:sp>
        <p:nvSpPr>
          <p:cNvPr id="3" name="Marcador de contenido 2"/>
          <p:cNvSpPr>
            <a:spLocks noGrp="1"/>
          </p:cNvSpPr>
          <p:nvPr>
            <p:ph idx="1"/>
          </p:nvPr>
        </p:nvSpPr>
        <p:spPr>
          <a:xfrm>
            <a:off x="645795" y="2438400"/>
            <a:ext cx="9403715" cy="3810000"/>
          </a:xfrm>
          <a:solidFill>
            <a:schemeClr val="tx1">
              <a:lumMod val="65000"/>
            </a:schemeClr>
          </a:solidFill>
        </p:spPr>
        <p:txBody>
          <a:bodyPr>
            <a:normAutofit lnSpcReduction="10000"/>
          </a:bodyPr>
          <a:lstStyle/>
          <a:p>
            <a:pPr marL="0" indent="0">
              <a:buNone/>
            </a:pPr>
            <a:endParaRPr lang="es-CO" dirty="0"/>
          </a:p>
          <a:p>
            <a:endParaRPr lang="es-CO" b="1" dirty="0"/>
          </a:p>
          <a:p>
            <a:r>
              <a:rPr lang="es-CO" b="1" dirty="0">
                <a:solidFill>
                  <a:srgbClr val="0070C0"/>
                </a:solidFill>
              </a:rPr>
              <a:t>Liderar procesos y proyectos orientados hacia el bien común, es nuestra principal característica. Apoyados en una infraestructura de calidad se fomenta el desarrollo de valores, destreza y habilidades que nos permiten competir de manera eficiente, contribuyendo así a las soluciones de problemas de las industrias. Desarrollar las edificaciones y las obras civiles que impulsen el incremento sostenible de la región y el país. </a:t>
            </a:r>
            <a:endParaRPr lang="es-CO" b="1" dirty="0">
              <a:solidFill>
                <a:srgbClr val="0070C0"/>
              </a:solidFill>
            </a:endParaRPr>
          </a:p>
          <a:p>
            <a:r>
              <a:rPr lang="es-CO" b="1" dirty="0">
                <a:solidFill>
                  <a:srgbClr val="0070C0"/>
                </a:solidFill>
              </a:rPr>
              <a:t>y ahora nuevos proyectos en Colombia con inversionistas del extranjero.</a:t>
            </a:r>
            <a:r>
              <a:rPr lang="es-CO" dirty="0">
                <a:solidFill>
                  <a:srgbClr val="0070C0"/>
                </a:solidFill>
              </a:rPr>
              <a:t>  </a:t>
            </a:r>
            <a:endParaRPr lang="es-CO" dirty="0">
              <a:solidFill>
                <a:srgbClr val="0070C0"/>
              </a:solidFill>
            </a:endParaRPr>
          </a:p>
        </p:txBody>
      </p:sp>
      <p:pic>
        <p:nvPicPr>
          <p:cNvPr id="4" name="Imagen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21090" y="75248"/>
            <a:ext cx="3057525" cy="2362200"/>
          </a:xfrm>
          <a:prstGeom prst="rect">
            <a:avLst/>
          </a:prstGeom>
        </p:spPr>
      </p:pic>
      <p:pic>
        <p:nvPicPr>
          <p:cNvPr id="5" name="01-All Falls Down">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11300460" y="6065520"/>
            <a:ext cx="619125" cy="619125"/>
          </a:xfrm>
          <a:prstGeom prst="rect">
            <a:avLst/>
          </a:prstGeom>
        </p:spPr>
      </p:pic>
    </p:spTree>
  </p:cSld>
  <p:clrMapOvr>
    <a:masterClrMapping/>
  </p:clrMapOvr>
  <p:transition advClick="0" advTm="4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solidFill>
            <a:schemeClr val="tx1">
              <a:lumMod val="65000"/>
            </a:schemeClr>
          </a:solidFill>
        </p:spPr>
        <p:txBody>
          <a:bodyPr/>
          <a:lstStyle/>
          <a:p>
            <a:r>
              <a:rPr lang="es-CO" sz="4000" b="1" dirty="0" smtClean="0">
                <a:solidFill>
                  <a:srgbClr val="0070C0"/>
                </a:solidFill>
              </a:rPr>
              <a:t>"</a:t>
            </a:r>
            <a:r>
              <a:rPr lang="es-CO" sz="4000" b="1" dirty="0">
                <a:solidFill>
                  <a:srgbClr val="0070C0"/>
                </a:solidFill>
              </a:rPr>
              <a:t>Crear y construir para un mejor </a:t>
            </a:r>
            <a:r>
              <a:rPr lang="es-CO" sz="4000" b="1" dirty="0" smtClean="0">
                <a:solidFill>
                  <a:srgbClr val="0070C0"/>
                </a:solidFill>
              </a:rPr>
              <a:t>vivir“</a:t>
            </a:r>
            <a:br>
              <a:rPr lang="es-CO" sz="4000" b="1" dirty="0" smtClean="0">
                <a:solidFill>
                  <a:srgbClr val="0070C0"/>
                </a:solidFill>
              </a:rPr>
            </a:br>
            <a:r>
              <a:rPr lang="es-CO" sz="4000" b="1" dirty="0" smtClean="0">
                <a:solidFill>
                  <a:srgbClr val="0070C0"/>
                </a:solidFill>
              </a:rPr>
              <a:t>     </a:t>
            </a:r>
            <a:r>
              <a:rPr lang="es-CO" sz="2800" b="1" dirty="0" smtClean="0">
                <a:solidFill>
                  <a:srgbClr val="0070C0"/>
                </a:solidFill>
              </a:rPr>
              <a:t>NUEVO PROYECTO EN CALI.    &lt;&lt;2019&gt;&gt;</a:t>
            </a:r>
            <a:endParaRPr lang="es-CO" sz="2800" b="1" dirty="0" smtClean="0">
              <a:solidFill>
                <a:srgbClr val="0070C0"/>
              </a:solidFill>
            </a:endParaRPr>
          </a:p>
        </p:txBody>
      </p:sp>
      <p:pic>
        <p:nvPicPr>
          <p:cNvPr id="4" name="Marcador de contenido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19101" y="1698148"/>
            <a:ext cx="4356100" cy="4576529"/>
          </a:xfrm>
        </p:spPr>
      </p:pic>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211" y="1698149"/>
            <a:ext cx="6465196" cy="4576529"/>
          </a:xfrm>
          <a:prstGeom prst="rect">
            <a:avLst/>
          </a:prstGeom>
        </p:spPr>
      </p:pic>
      <p:pic>
        <p:nvPicPr>
          <p:cNvPr id="3" name="01-All Falls Down">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466830" y="142875"/>
            <a:ext cx="619125" cy="619125"/>
          </a:xfrm>
          <a:prstGeom prst="rect">
            <a:avLst/>
          </a:prstGeom>
        </p:spPr>
      </p:pic>
    </p:spTree>
  </p:cSld>
  <p:clrMapOvr>
    <a:masterClrMapping/>
  </p:clrMapOvr>
  <p:transition advClick="0" advTm="4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95" y="452755"/>
            <a:ext cx="9404985" cy="662305"/>
          </a:xfrm>
          <a:solidFill>
            <a:schemeClr val="tx1">
              <a:lumMod val="65000"/>
            </a:schemeClr>
          </a:solidFill>
        </p:spPr>
        <p:txBody>
          <a:bodyPr/>
          <a:lstStyle/>
          <a:p>
            <a:r>
              <a:rPr lang="es-CO" dirty="0" smtClean="0">
                <a:solidFill>
                  <a:srgbClr val="0070C0"/>
                </a:solidFill>
              </a:rPr>
              <a:t>DISEÑOS EXCLUSIVOS PARA EL 2019</a:t>
            </a:r>
            <a:endParaRPr lang="es-CO" dirty="0" smtClean="0">
              <a:solidFill>
                <a:srgbClr val="0070C0"/>
              </a:solidFill>
            </a:endParaRPr>
          </a:p>
        </p:txBody>
      </p:sp>
      <p:pic>
        <p:nvPicPr>
          <p:cNvPr id="4" name="Marcador de contenido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204972" y="1114425"/>
            <a:ext cx="5143500" cy="2724150"/>
          </a:xfrm>
        </p:spPr>
      </p:pic>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9650" y="1114425"/>
            <a:ext cx="5143500" cy="272415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72" y="4003675"/>
            <a:ext cx="5143500" cy="2727325"/>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9650" y="3984624"/>
            <a:ext cx="5143500" cy="2765426"/>
          </a:xfrm>
          <a:prstGeom prst="rect">
            <a:avLst/>
          </a:prstGeom>
        </p:spPr>
      </p:pic>
      <p:pic>
        <p:nvPicPr>
          <p:cNvPr id="3" name="01-All Falls Down">
            <a:hlinkClick r:id="" action="ppaction://media"/>
          </p:cNvPr>
          <p:cNvPicPr/>
          <p:nvPr>
            <a:audioFile r:link="rId5"/>
            <p:extLst>
              <p:ext uri="{DAA4B4D4-6D71-4841-9C94-3DE7FCFB9230}">
                <p14:media xmlns:p14="http://schemas.microsoft.com/office/powerpoint/2010/main" r:embed="rId6"/>
              </p:ext>
            </p:extLst>
          </p:nvPr>
        </p:nvPicPr>
        <p:blipFill>
          <a:blip r:embed="rId7"/>
          <a:stretch>
            <a:fillRect/>
          </a:stretch>
        </p:blipFill>
        <p:spPr>
          <a:xfrm>
            <a:off x="11527155" y="5929630"/>
            <a:ext cx="619125" cy="619125"/>
          </a:xfrm>
          <a:prstGeom prst="rect">
            <a:avLst/>
          </a:prstGeom>
        </p:spPr>
      </p:pic>
    </p:spTree>
  </p:cSld>
  <p:clrMapOvr>
    <a:masterClrMapping/>
  </p:clrMapOvr>
  <p:transition advClick="0" advTm="4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6330" y="182895"/>
            <a:ext cx="9802109" cy="6087782"/>
          </a:xfrm>
        </p:spPr>
        <p:txBody>
          <a:bodyPr/>
          <a:lstStyle/>
          <a:p>
            <a:endParaRPr lang="es-CO" sz="3200" dirty="0"/>
          </a:p>
        </p:txBody>
      </p:sp>
      <p:pic>
        <p:nvPicPr>
          <p:cNvPr id="4" name="Marcador de contenido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4215174" y="612118"/>
            <a:ext cx="5394129" cy="2884490"/>
          </a:xfrm>
        </p:spPr>
      </p:pic>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5175" y="3555514"/>
            <a:ext cx="5394129" cy="2926080"/>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330" y="698014"/>
            <a:ext cx="3866003" cy="5715000"/>
          </a:xfrm>
          <a:prstGeom prst="rect">
            <a:avLst/>
          </a:prstGeom>
        </p:spPr>
      </p:pic>
      <p:sp>
        <p:nvSpPr>
          <p:cNvPr id="7" name="Rectángulo 6"/>
          <p:cNvSpPr/>
          <p:nvPr/>
        </p:nvSpPr>
        <p:spPr>
          <a:xfrm rot="5400000">
            <a:off x="7431405" y="2671445"/>
            <a:ext cx="6122670" cy="1753235"/>
          </a:xfrm>
          <a:prstGeom prst="rect">
            <a:avLst/>
          </a:prstGeom>
          <a:solidFill>
            <a:schemeClr val="tx1">
              <a:lumMod val="75000"/>
            </a:schemeClr>
          </a:solidFill>
        </p:spPr>
        <p:txBody>
          <a:bodyPr wrap="square">
            <a:spAutoFit/>
          </a:bodyPr>
          <a:lstStyle/>
          <a:p>
            <a:r>
              <a:rPr lang="es-CO" dirty="0">
                <a:solidFill>
                  <a:srgbClr val="0070C0"/>
                </a:solidFill>
              </a:rPr>
              <a:t>Nuestra formación integral y destreza básica como empresa, nos permite desarrollar un potencial individual para ser competitivos en el ámbito regional, nacional e internacional.</a:t>
            </a:r>
            <a:endParaRPr lang="es-CO" dirty="0">
              <a:solidFill>
                <a:srgbClr val="0070C0"/>
              </a:solidFill>
            </a:endParaRPr>
          </a:p>
          <a:p>
            <a:endParaRPr lang="es-CO" dirty="0">
              <a:solidFill>
                <a:srgbClr val="0070C0"/>
              </a:solidFill>
            </a:endParaRPr>
          </a:p>
          <a:p>
            <a:r>
              <a:rPr lang="es-CO" dirty="0">
                <a:solidFill>
                  <a:srgbClr val="0070C0"/>
                </a:solidFill>
              </a:rPr>
              <a:t>"Crear y construir para un mejor vivir"</a:t>
            </a:r>
            <a:endParaRPr lang="es-CO" dirty="0">
              <a:solidFill>
                <a:srgbClr val="0070C0"/>
              </a:solidFill>
            </a:endParaRPr>
          </a:p>
        </p:txBody>
      </p:sp>
      <p:pic>
        <p:nvPicPr>
          <p:cNvPr id="3" name="01-All Falls Down">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10273030" y="5984240"/>
            <a:ext cx="619125" cy="619125"/>
          </a:xfrm>
          <a:prstGeom prst="rect">
            <a:avLst/>
          </a:prstGeom>
        </p:spPr>
      </p:pic>
    </p:spTree>
  </p:cSld>
  <p:clrMapOvr>
    <a:masterClrMapping/>
  </p:clrMapOvr>
  <p:transition advClick="0" advTm="4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38113"/>
            <a:ext cx="9404723" cy="1400530"/>
          </a:xfrm>
          <a:solidFill>
            <a:schemeClr val="tx1">
              <a:lumMod val="65000"/>
            </a:schemeClr>
          </a:solidFill>
        </p:spPr>
        <p:txBody>
          <a:bodyPr/>
          <a:lstStyle/>
          <a:p>
            <a:r>
              <a:rPr lang="es-CO" sz="3600" dirty="0" smtClean="0">
                <a:solidFill>
                  <a:srgbClr val="00B0F0"/>
                </a:solidFill>
              </a:rPr>
              <a:t>LOS MEJORES PROYECTOS A NIVEL NACIONAL, MAS DE 20 AÑOS. </a:t>
            </a:r>
            <a:r>
              <a:rPr lang="es-CO" sz="1400" b="1" dirty="0" smtClean="0">
                <a:solidFill>
                  <a:srgbClr val="0070C0"/>
                </a:solidFill>
              </a:rPr>
              <a:t>CONSTRUCTORA INGENIERIA E INMOBILIARIA JLMS SAS  NIT: 901167652-8 .  </a:t>
            </a:r>
            <a:r>
              <a:rPr lang="es-CO" sz="1600" b="1" dirty="0" smtClean="0">
                <a:solidFill>
                  <a:srgbClr val="0070C0"/>
                </a:solidFill>
              </a:rPr>
              <a:t>ingjlmssas@gmail.com        celular:  302 4267757</a:t>
            </a:r>
            <a:r>
              <a:rPr lang="es-CO" sz="1600" dirty="0" smtClean="0">
                <a:solidFill>
                  <a:srgbClr val="00B0F0"/>
                </a:solidFill>
              </a:rPr>
              <a:t> </a:t>
            </a:r>
            <a:endParaRPr lang="es-CO" sz="1600" dirty="0">
              <a:solidFill>
                <a:srgbClr val="00B0F0"/>
              </a:solidFill>
            </a:endParaRPr>
          </a:p>
        </p:txBody>
      </p:sp>
      <p:pic>
        <p:nvPicPr>
          <p:cNvPr id="5" name="Imagen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032354" y="2011694"/>
            <a:ext cx="3687580" cy="4658927"/>
          </a:xfrm>
          <a:prstGeom prst="rect">
            <a:avLst/>
          </a:prstGeom>
        </p:spPr>
      </p:pic>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796" y="2011694"/>
            <a:ext cx="3200400" cy="4658927"/>
          </a:xfrm>
          <a:prstGeom prst="rect">
            <a:avLst/>
          </a:prstGeom>
        </p:spPr>
      </p:pic>
      <p:pic>
        <p:nvPicPr>
          <p:cNvPr id="3" name="01-All Falls Down">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11300460" y="278765"/>
            <a:ext cx="619125" cy="619125"/>
          </a:xfrm>
          <a:prstGeom prst="rect">
            <a:avLst/>
          </a:prstGeom>
        </p:spPr>
      </p:pic>
      <p:pic>
        <p:nvPicPr>
          <p:cNvPr id="8" name="Marcador de posición de contenido 7" descr="21083006_1793997563973988_7645931162322891379_o"/>
          <p:cNvPicPr>
            <a:picLocks noChangeAspect="1"/>
          </p:cNvPicPr>
          <p:nvPr>
            <p:ph idx="1"/>
          </p:nvPr>
        </p:nvPicPr>
        <p:blipFill>
          <a:blip r:embed="rId6"/>
          <a:stretch>
            <a:fillRect/>
          </a:stretch>
        </p:blipFill>
        <p:spPr>
          <a:xfrm>
            <a:off x="645795" y="1986280"/>
            <a:ext cx="3219450" cy="4658995"/>
          </a:xfrm>
          <a:prstGeom prst="rect">
            <a:avLst/>
          </a:prstGeom>
        </p:spPr>
      </p:pic>
    </p:spTree>
  </p:cSld>
  <p:clrMapOvr>
    <a:masterClrMapping/>
  </p:clrMapOvr>
  <p:transition advClick="0" advTm="4000">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991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fillRect/>
          </a:stretch>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0</TotalTime>
  <Words>2865</Words>
  <Application>WPS Presentation</Application>
  <PresentationFormat>Panorámica</PresentationFormat>
  <Paragraphs>36</Paragraphs>
  <Slides>10</Slides>
  <Notes>0</Notes>
  <HiddenSlides>0</HiddenSlides>
  <MMClips>0</MMClips>
  <ScaleCrop>false</ScaleCrop>
  <HeadingPairs>
    <vt:vector size="8" baseType="variant">
      <vt:variant>
        <vt:lpstr>已用的字体</vt:lpstr>
      </vt:variant>
      <vt:variant>
        <vt:i4>11</vt:i4>
      </vt:variant>
      <vt:variant>
        <vt:lpstr>主题</vt:lpstr>
      </vt:variant>
      <vt:variant>
        <vt:i4>1</vt:i4>
      </vt:variant>
      <vt:variant>
        <vt:lpstr>幻灯片标题</vt:lpstr>
      </vt:variant>
      <vt:variant>
        <vt:i4>10</vt:i4>
      </vt:variant>
      <vt:variant>
        <vt:lpstr>自定义放映</vt:lpstr>
      </vt:variant>
      <vt:variant>
        <vt:i4>1</vt:i4>
      </vt:variant>
    </vt:vector>
  </HeadingPairs>
  <TitlesOfParts>
    <vt:vector size="23" baseType="lpstr">
      <vt:lpstr>Arial</vt:lpstr>
      <vt:lpstr>SimSun</vt:lpstr>
      <vt:lpstr>Wingdings</vt:lpstr>
      <vt:lpstr>Wingdings 3</vt:lpstr>
      <vt:lpstr>Arial</vt:lpstr>
      <vt:lpstr>Century Gothic</vt:lpstr>
      <vt:lpstr>Microsoft YaHei</vt:lpstr>
      <vt:lpstr/>
      <vt:lpstr>Arial Unicode MS</vt:lpstr>
      <vt:lpstr>Calibri</vt:lpstr>
      <vt:lpstr>Segoe Print</vt:lpstr>
      <vt:lpstr>Ion</vt:lpstr>
      <vt:lpstr>CONSTRUCTURA INGENIERIA E INMOBOLIARIA JLMS S.A.S</vt:lpstr>
      <vt:lpstr> </vt:lpstr>
      <vt:lpstr>*Obras civiles a nivel Nacional e Internacional. *Construcciones metal mecánicas. *Trabajos arquitectónicos. *Mantenimiento industrial. *Sistemas de almacenamiento.  *Obras complementarias. * Interventoría civiles.</vt:lpstr>
      <vt:lpstr> </vt:lpstr>
      <vt:lpstr>Nuestra formación integral y destreza básica como empresa, nos permite desarrollar un potencial individual para ser competitivos en el ámbito regional, Nacional e Internacional.  "Crear y construir para un mejor vivir“ </vt:lpstr>
      <vt:lpstr>"Crear y construir para un mejor vivir“      NUEVO PROYECTO EN CALI.    &lt;&lt;2019&gt;&gt;</vt:lpstr>
      <vt:lpstr>DISEÑOS EXCLUSIVOS PARA EL 2019</vt:lpstr>
      <vt:lpstr>PowerPoint 演示文稿</vt:lpstr>
      <vt:lpstr>LOS MEJORES PROYECTOS A NIVEL NACIONAL, MAS DE 20 AÑOS. CONSTRUCTORA INGENIERIA E INMOBILIARIA JLMS SAS  NIT: 901167652-8 .  ingjlmssas@gmail.com        celular:  302 4267757 </vt:lpstr>
      <vt:lpstr>PowerPoint 演示文稿</vt:lpstr>
      <vt:lpstr>ingenieria e inmobiliaria jlms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INGENIERIA E INMOBOLIARIA JLMS S.A.S</dc:title>
  <dc:creator>Usuario de Windows</dc:creator>
  <cp:lastModifiedBy>Usuario</cp:lastModifiedBy>
  <cp:revision>30</cp:revision>
  <dcterms:created xsi:type="dcterms:W3CDTF">2019-03-14T20:30:00Z</dcterms:created>
  <dcterms:modified xsi:type="dcterms:W3CDTF">2019-03-21T18:37:46Z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3082-10.2.0.7516</vt:lpwstr>
  </property>
</Properties>
</file>